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8" r:id="rId1"/>
  </p:sldMasterIdLst>
  <p:notesMasterIdLst>
    <p:notesMasterId r:id="rId10"/>
  </p:notesMasterIdLst>
  <p:sldIdLst>
    <p:sldId id="256" r:id="rId2"/>
    <p:sldId id="267" r:id="rId3"/>
    <p:sldId id="258" r:id="rId4"/>
    <p:sldId id="266" r:id="rId5"/>
    <p:sldId id="277" r:id="rId6"/>
    <p:sldId id="278" r:id="rId7"/>
    <p:sldId id="279" r:id="rId8"/>
    <p:sldId id="28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416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6EE95F-EE32-DD4D-B4B3-A0393BD27E5F}" type="datetimeFigureOut">
              <a:rPr lang="en-US" smtClean="0"/>
              <a:t>10/7/13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2610D9-6080-0E4C-ACB0-D83FE5C02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20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CC72B-FE2D-2846-A0E8-55A469F30204}" type="datetimeFigureOut">
              <a:rPr lang="en-US" smtClean="0"/>
              <a:t>10/7/13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CC72B-FE2D-2846-A0E8-55A469F30204}" type="datetimeFigureOut">
              <a:rPr lang="en-US" smtClean="0"/>
              <a:t>10/7/13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584E-9950-A048-82DD-A90204AD0F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CC72B-FE2D-2846-A0E8-55A469F30204}" type="datetimeFigureOut">
              <a:rPr lang="en-US" smtClean="0"/>
              <a:t>10/7/13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584E-9950-A048-82DD-A90204AD0F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CC72B-FE2D-2846-A0E8-55A469F30204}" type="datetimeFigureOut">
              <a:rPr lang="en-US" smtClean="0"/>
              <a:t>10/7/13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584E-9950-A048-82DD-A90204AD0F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CC72B-FE2D-2846-A0E8-55A469F30204}" type="datetimeFigureOut">
              <a:rPr lang="en-US" smtClean="0"/>
              <a:t>10/7/13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CC72B-FE2D-2846-A0E8-55A469F30204}" type="datetimeFigureOut">
              <a:rPr lang="en-US" smtClean="0"/>
              <a:t>10/7/13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584E-9950-A048-82DD-A90204AD0FC3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CC72B-FE2D-2846-A0E8-55A469F30204}" type="datetimeFigureOut">
              <a:rPr lang="en-US" smtClean="0"/>
              <a:t>10/7/13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584E-9950-A048-82DD-A90204AD0FC3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CC72B-FE2D-2846-A0E8-55A469F30204}" type="datetimeFigureOut">
              <a:rPr lang="en-US" smtClean="0"/>
              <a:t>10/7/13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584E-9950-A048-82DD-A90204AD0F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CC72B-FE2D-2846-A0E8-55A469F30204}" type="datetimeFigureOut">
              <a:rPr lang="en-US" smtClean="0"/>
              <a:t>10/7/13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584E-9950-A048-82DD-A90204AD0F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CC72B-FE2D-2846-A0E8-55A469F30204}" type="datetimeFigureOut">
              <a:rPr lang="en-US" smtClean="0"/>
              <a:t>10/7/13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584E-9950-A048-82DD-A90204AD0FC3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CC72B-FE2D-2846-A0E8-55A469F30204}" type="datetimeFigureOut">
              <a:rPr lang="en-US" smtClean="0"/>
              <a:t>10/7/13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584E-9950-A048-82DD-A90204AD0FC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1DCC72B-FE2D-2846-A0E8-55A469F30204}" type="datetimeFigureOut">
              <a:rPr lang="en-US" smtClean="0"/>
              <a:t>10/7/13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5223584E-9950-A048-82DD-A90204AD0FC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research.library.mun.ca/1766/1/Examining-Institutional-Framework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958660"/>
            <a:ext cx="3886200" cy="1463614"/>
          </a:xfrm>
        </p:spPr>
        <p:txBody>
          <a:bodyPr>
            <a:normAutofit fontScale="90000"/>
          </a:bodyPr>
          <a:lstStyle/>
          <a:p>
            <a:r>
              <a:rPr lang="en-US" dirty="0"/>
              <a:t>"Frameworks for Global Engagement: Infrastructures to Support Good Practice Across Borders"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605225"/>
            <a:ext cx="3886200" cy="1606925"/>
          </a:xfrm>
        </p:spPr>
        <p:txBody>
          <a:bodyPr/>
          <a:lstStyle/>
          <a:p>
            <a:r>
              <a:rPr lang="en-US" dirty="0" smtClean="0"/>
              <a:t>Elizabeth Tryon</a:t>
            </a:r>
          </a:p>
          <a:p>
            <a:r>
              <a:rPr lang="en-US" dirty="0" smtClean="0"/>
              <a:t>Community-University Exchange</a:t>
            </a:r>
          </a:p>
          <a:p>
            <a:r>
              <a:rPr lang="en-US" dirty="0" smtClean="0"/>
              <a:t>University of Wisconsin-Madison</a:t>
            </a:r>
          </a:p>
          <a:p>
            <a:r>
              <a:rPr lang="en-US" dirty="0" smtClean="0"/>
              <a:t>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096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Setting context: what are the latest trends and insights?</a:t>
            </a:r>
            <a:r>
              <a:rPr lang="en-US" dirty="0" smtClean="0">
                <a:effectLst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TRUCEN survey</a:t>
            </a:r>
            <a:r>
              <a:rPr lang="en-US" dirty="0" smtClean="0"/>
              <a:t>:</a:t>
            </a:r>
          </a:p>
          <a:p>
            <a:pPr lvl="1"/>
            <a:r>
              <a:rPr lang="en-US" sz="2000" dirty="0" smtClean="0"/>
              <a:t>Frameworks ~ Top 3 factors in success: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000" dirty="0" smtClean="0"/>
              <a:t>Joint faculty and community “buy-in”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000" dirty="0" smtClean="0"/>
              <a:t>Streamlined process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000" dirty="0" smtClean="0"/>
              <a:t>Shared network of global partners</a:t>
            </a:r>
          </a:p>
          <a:p>
            <a:pPr lvl="1"/>
            <a:r>
              <a:rPr lang="en-US" sz="2000" dirty="0" smtClean="0"/>
              <a:t>Practices: (parallel those in local engagement activities)</a:t>
            </a:r>
          </a:p>
          <a:p>
            <a:pPr lvl="2"/>
            <a:r>
              <a:rPr lang="en-US" sz="2000" dirty="0" smtClean="0"/>
              <a:t>Relationships developed over time</a:t>
            </a:r>
          </a:p>
          <a:p>
            <a:pPr lvl="2"/>
            <a:r>
              <a:rPr lang="en-US" sz="2000" dirty="0" smtClean="0"/>
              <a:t>Standards or guidelines</a:t>
            </a:r>
          </a:p>
          <a:p>
            <a:pPr lvl="2"/>
            <a:r>
              <a:rPr lang="en-US" sz="2000" dirty="0" smtClean="0"/>
              <a:t>Collaborations help with streamlining and maximize impact</a:t>
            </a:r>
          </a:p>
        </p:txBody>
      </p:sp>
    </p:spTree>
    <p:extLst>
      <p:ext uri="{BB962C8B-B14F-4D97-AF65-F5344CB8AC3E}">
        <p14:creationId xmlns:p14="http://schemas.microsoft.com/office/powerpoint/2010/main" val="105801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6505" t="22051" r="16178" b="7939"/>
          <a:stretch>
            <a:fillRect/>
          </a:stretch>
        </p:blipFill>
        <p:spPr bwMode="auto">
          <a:xfrm>
            <a:off x="0" y="478971"/>
            <a:ext cx="91440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333635" y="52095"/>
            <a:ext cx="7565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Creating New Structures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555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 Frameworks: Local to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Wisconsin Without Borders:</a:t>
            </a:r>
          </a:p>
          <a:p>
            <a:pPr lvl="1"/>
            <a:r>
              <a:rPr lang="en-US" sz="2000" dirty="0" smtClean="0"/>
              <a:t>Credit-bearing</a:t>
            </a:r>
          </a:p>
          <a:p>
            <a:pPr lvl="1"/>
            <a:r>
              <a:rPr lang="en-US" sz="2000" dirty="0" smtClean="0"/>
              <a:t>Interdisciplinary</a:t>
            </a:r>
          </a:p>
          <a:p>
            <a:pPr lvl="1"/>
            <a:r>
              <a:rPr lang="en-US" sz="2000" dirty="0" smtClean="0"/>
              <a:t>Community-identified priorities</a:t>
            </a:r>
          </a:p>
          <a:p>
            <a:endParaRPr lang="en-US" dirty="0" smtClean="0"/>
          </a:p>
          <a:p>
            <a:r>
              <a:rPr lang="en-US" sz="2400" dirty="0"/>
              <a:t>GACER: Global Alliance for Community-Engaged </a:t>
            </a:r>
            <a:r>
              <a:rPr lang="en-US" sz="2400" dirty="0" smtClean="0"/>
              <a:t>Research</a:t>
            </a:r>
          </a:p>
          <a:p>
            <a:pPr lvl="1"/>
            <a:r>
              <a:rPr lang="en-US" sz="2000" dirty="0" smtClean="0"/>
              <a:t>Create worldwide “knowledge democracy”</a:t>
            </a:r>
          </a:p>
          <a:p>
            <a:pPr lvl="1"/>
            <a:r>
              <a:rPr lang="en-US" sz="2000" dirty="0" smtClean="0"/>
              <a:t>UNESCO Chair</a:t>
            </a:r>
            <a:endParaRPr lang="en-US" sz="2000" dirty="0"/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420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7975"/>
            <a:ext cx="7772400" cy="10080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DEVELOPING PRIORITIES</a:t>
            </a:r>
            <a:r>
              <a:rPr lang="en-US" dirty="0"/>
              <a:t> </a:t>
            </a:r>
            <a:r>
              <a:rPr lang="en-US" dirty="0" smtClean="0"/>
              <a:t>with communities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282701"/>
            <a:ext cx="7772400" cy="3733800"/>
          </a:xfrm>
        </p:spPr>
        <p:txBody>
          <a:bodyPr/>
          <a:lstStyle/>
          <a:p>
            <a:r>
              <a:rPr lang="en-US" sz="2800" dirty="0"/>
              <a:t>Respect</a:t>
            </a:r>
          </a:p>
          <a:p>
            <a:pPr lvl="1">
              <a:lnSpc>
                <a:spcPct val="120000"/>
              </a:lnSpc>
            </a:pPr>
            <a:r>
              <a:rPr lang="en-US" sz="2400" dirty="0" smtClean="0"/>
              <a:t>No assumptions</a:t>
            </a:r>
          </a:p>
          <a:p>
            <a:pPr lvl="1">
              <a:lnSpc>
                <a:spcPct val="120000"/>
              </a:lnSpc>
            </a:pPr>
            <a:r>
              <a:rPr lang="en-US" sz="2400" dirty="0"/>
              <a:t>Real </a:t>
            </a:r>
            <a:r>
              <a:rPr lang="en-US" sz="2400" dirty="0" smtClean="0"/>
              <a:t>listening</a:t>
            </a:r>
          </a:p>
          <a:p>
            <a:pPr lvl="1">
              <a:lnSpc>
                <a:spcPct val="120000"/>
              </a:lnSpc>
            </a:pPr>
            <a:r>
              <a:rPr lang="en-US" sz="2400" dirty="0"/>
              <a:t>Be open to other </a:t>
            </a:r>
            <a:r>
              <a:rPr lang="en-US" sz="2400" dirty="0" smtClean="0"/>
              <a:t>perspectives</a:t>
            </a:r>
          </a:p>
          <a:p>
            <a:pPr lvl="1">
              <a:lnSpc>
                <a:spcPct val="120000"/>
              </a:lnSpc>
            </a:pPr>
            <a:r>
              <a:rPr lang="en-US" sz="2400" dirty="0" smtClean="0"/>
              <a:t>Don't impose </a:t>
            </a:r>
            <a:r>
              <a:rPr lang="en-US" sz="2400" dirty="0"/>
              <a:t>your own personal/cultural </a:t>
            </a:r>
            <a:r>
              <a:rPr lang="en-US" sz="2400" dirty="0" smtClean="0"/>
              <a:t>values</a:t>
            </a:r>
          </a:p>
          <a:p>
            <a:pPr lvl="1">
              <a:lnSpc>
                <a:spcPct val="120000"/>
              </a:lnSpc>
            </a:pPr>
            <a:r>
              <a:rPr lang="en-US" sz="2400" dirty="0"/>
              <a:t>Be authentic - be honest about our </a:t>
            </a:r>
            <a:r>
              <a:rPr lang="en-US" sz="2400" dirty="0" smtClean="0"/>
              <a:t>agendas</a:t>
            </a:r>
          </a:p>
          <a:p>
            <a:pPr lvl="1">
              <a:lnSpc>
                <a:spcPct val="120000"/>
              </a:lnSpc>
            </a:pPr>
            <a:r>
              <a:rPr lang="en-US" sz="2400" dirty="0"/>
              <a:t>UBUNTU: "I am because we are". </a:t>
            </a:r>
          </a:p>
          <a:p>
            <a:pPr lvl="1">
              <a:lnSpc>
                <a:spcPct val="120000"/>
              </a:lnSpc>
            </a:pPr>
            <a:endParaRPr lang="en-US" sz="2400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177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PRIORITIES: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70000"/>
            <a:ext cx="7772400" cy="4064001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800" dirty="0" smtClean="0"/>
              <a:t>Be realistic</a:t>
            </a:r>
          </a:p>
          <a:p>
            <a:pPr lvl="1">
              <a:lnSpc>
                <a:spcPct val="120000"/>
              </a:lnSpc>
            </a:pPr>
            <a:r>
              <a:rPr lang="en-US" sz="2400" dirty="0" smtClean="0"/>
              <a:t>Length </a:t>
            </a:r>
            <a:r>
              <a:rPr lang="en-US" sz="2400" dirty="0"/>
              <a:t>of time required to build </a:t>
            </a:r>
            <a:r>
              <a:rPr lang="en-US" sz="2400" dirty="0" smtClean="0"/>
              <a:t>relationships must be honored</a:t>
            </a:r>
            <a:endParaRPr lang="en-US" sz="2400" dirty="0"/>
          </a:p>
          <a:p>
            <a:pPr lvl="1">
              <a:lnSpc>
                <a:spcPct val="120000"/>
              </a:lnSpc>
            </a:pPr>
            <a:r>
              <a:rPr lang="en-US" sz="2400" dirty="0"/>
              <a:t>Recognize value that you bring is less than that you </a:t>
            </a:r>
            <a:r>
              <a:rPr lang="en-US" sz="2400" dirty="0" smtClean="0"/>
              <a:t>derive</a:t>
            </a:r>
          </a:p>
          <a:p>
            <a:pPr lvl="1">
              <a:lnSpc>
                <a:spcPct val="120000"/>
              </a:lnSpc>
            </a:pPr>
            <a:r>
              <a:rPr lang="en-US" sz="2400" dirty="0"/>
              <a:t>Humility - reflect on impact</a:t>
            </a:r>
          </a:p>
          <a:p>
            <a:pPr marL="68580" indent="0">
              <a:buNone/>
            </a:pPr>
            <a:endParaRPr lang="en-US" sz="2400" dirty="0"/>
          </a:p>
          <a:p>
            <a:r>
              <a:rPr lang="en-US" sz="2400" dirty="0" smtClean="0"/>
              <a:t>Think </a:t>
            </a:r>
            <a:r>
              <a:rPr lang="en-US" sz="2400" dirty="0"/>
              <a:t>Local, Act Local.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700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are other priorities, values, etc. that we can add to shape policies and develop frameworks?</a:t>
            </a:r>
          </a:p>
          <a:p>
            <a:pPr marL="68580" indent="0">
              <a:buNone/>
            </a:pPr>
            <a:endParaRPr lang="en-US" sz="2800" dirty="0" smtClean="0"/>
          </a:p>
          <a:p>
            <a:r>
              <a:rPr lang="en-US" sz="2800" dirty="0" smtClean="0"/>
              <a:t>How might we align our values with these international alliances to maximize capacity-building in authentic, respectful ways?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94625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7900" y="431800"/>
            <a:ext cx="7772400" cy="795338"/>
          </a:xfrm>
        </p:spPr>
        <p:txBody>
          <a:bodyPr>
            <a:normAutofit fontScale="90000"/>
          </a:bodyPr>
          <a:lstStyle/>
          <a:p>
            <a:r>
              <a:rPr lang="en-US" dirty="0"/>
              <a:t>Link to NAFSA article on Global Frameworks: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hlinkClick r:id="rId2"/>
              </a:rPr>
              <a:t>http</a:t>
            </a:r>
            <a:r>
              <a:rPr lang="en-US" sz="2400" dirty="0">
                <a:hlinkClick r:id="rId2"/>
              </a:rPr>
              <a:t>://research.library.mun.ca/1766/1/Examining-Institutional-</a:t>
            </a:r>
            <a:r>
              <a:rPr lang="en-US" sz="2400" dirty="0" smtClean="0">
                <a:hlinkClick r:id="rId2"/>
              </a:rPr>
              <a:t>Framework.pdf</a:t>
            </a:r>
            <a:endParaRPr lang="en-US" sz="2400" dirty="0" smtClean="0"/>
          </a:p>
          <a:p>
            <a:r>
              <a:rPr lang="en-US" sz="2400" dirty="0" smtClean="0"/>
              <a:t>Or Google “Tryon &amp; Hood NAFSA article on Global Frameworks</a:t>
            </a:r>
            <a:r>
              <a:rPr lang="en-US" sz="2400" dirty="0" smtClean="0"/>
              <a:t>”</a:t>
            </a:r>
          </a:p>
          <a:p>
            <a:r>
              <a:rPr lang="en-US" sz="2400" dirty="0" smtClean="0"/>
              <a:t>Also: Book Chapter on Globally Engaged Research in prep:</a:t>
            </a:r>
            <a:r>
              <a:rPr lang="en-US" sz="2400" dirty="0"/>
              <a:t> </a:t>
            </a:r>
            <a:r>
              <a:rPr lang="en-US" sz="2400" dirty="0" smtClean="0"/>
              <a:t>Sage Publications</a:t>
            </a:r>
          </a:p>
          <a:p>
            <a:r>
              <a:rPr lang="en-US" sz="2400" dirty="0" smtClean="0"/>
              <a:t>GACER/</a:t>
            </a:r>
            <a:r>
              <a:rPr lang="en-US" sz="2400" dirty="0" err="1" smtClean="0"/>
              <a:t>GUNi</a:t>
            </a:r>
            <a:r>
              <a:rPr lang="en-US" sz="2400" dirty="0" smtClean="0"/>
              <a:t> (see </a:t>
            </a:r>
            <a:r>
              <a:rPr lang="en-US" sz="2400" smtClean="0"/>
              <a:t>conference program)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786510850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Pop.thmx</Template>
  <TotalTime>7467</TotalTime>
  <Words>302</Words>
  <Application>Microsoft Macintosh PowerPoint</Application>
  <PresentationFormat>On-screen Show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Urban Pop</vt:lpstr>
      <vt:lpstr>"Frameworks for Global Engagement: Infrastructures to Support Good Practice Across Borders"</vt:lpstr>
      <vt:lpstr>Setting context: what are the latest trends and insights?  </vt:lpstr>
      <vt:lpstr>PowerPoint Presentation</vt:lpstr>
      <vt:lpstr>Two Frameworks: Local to Global</vt:lpstr>
      <vt:lpstr>DEVELOPING PRIORITIES with communities </vt:lpstr>
      <vt:lpstr>MORE PRIORITIES:</vt:lpstr>
      <vt:lpstr>YOUR IDEAS</vt:lpstr>
      <vt:lpstr>Link to NAFSA article on Global Frameworks: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"Frameworks for Global Engagement: Infrastructures to Support Good Practice Across Borders"</dc:title>
  <dc:creator>Morgridge</dc:creator>
  <cp:lastModifiedBy> Elizabeth Tryon</cp:lastModifiedBy>
  <cp:revision>15</cp:revision>
  <dcterms:created xsi:type="dcterms:W3CDTF">2013-05-09T20:51:34Z</dcterms:created>
  <dcterms:modified xsi:type="dcterms:W3CDTF">2013-10-08T04:25:23Z</dcterms:modified>
</cp:coreProperties>
</file>